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Playfair Display"/>
      <p:regular r:id="rId10"/>
      <p:bold r:id="rId11"/>
      <p:italic r:id="rId12"/>
      <p:boldItalic r:id="rId13"/>
    </p:embeddedFont>
    <p:embeddedFont>
      <p:font typeface="Lato"/>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layfairDisplay-bold.fntdata"/><Relationship Id="rId10" Type="http://schemas.openxmlformats.org/officeDocument/2006/relationships/font" Target="fonts/PlayfairDisplay-regular.fntdata"/><Relationship Id="rId13" Type="http://schemas.openxmlformats.org/officeDocument/2006/relationships/font" Target="fonts/PlayfairDisplay-boldItalic.fntdata"/><Relationship Id="rId12" Type="http://schemas.openxmlformats.org/officeDocument/2006/relationships/font" Target="fonts/PlayfairDisplay-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ato-bold.fntdata"/><Relationship Id="rId14" Type="http://schemas.openxmlformats.org/officeDocument/2006/relationships/font" Target="fonts/Lato-regular.fntdata"/><Relationship Id="rId17" Type="http://schemas.openxmlformats.org/officeDocument/2006/relationships/font" Target="fonts/Lato-boldItalic.fntdata"/><Relationship Id="rId16"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9def0a4292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9def0a4292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9def0a4292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9def0a429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9def0a4292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9def0a429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p>
            <a:pPr indent="0" lvl="0" marL="0" rtl="0" algn="l">
              <a:spcBef>
                <a:spcPts val="1000"/>
              </a:spcBef>
              <a:spcAft>
                <a:spcPts val="0"/>
              </a:spcAft>
              <a:buNone/>
            </a:pPr>
            <a:r>
              <a:rPr lang="en"/>
              <a:t>Differences in Muscle Hypertrophy</a:t>
            </a:r>
            <a:endParaRPr/>
          </a:p>
        </p:txBody>
      </p:sp>
      <p:sp>
        <p:nvSpPr>
          <p:cNvPr id="69" name="Google Shape;69;p13"/>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p>
            <a:pPr indent="0" lvl="0" marL="0" rtl="0" algn="l">
              <a:spcBef>
                <a:spcPts val="1000"/>
              </a:spcBef>
              <a:spcAft>
                <a:spcPts val="0"/>
              </a:spcAft>
              <a:buNone/>
            </a:pPr>
            <a:r>
              <a:rPr lang="en"/>
              <a:t>Charis Buck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pic>
        <p:nvPicPr>
          <p:cNvPr id="75" name="Google Shape;75;p14"/>
          <p:cNvPicPr preferRelativeResize="0"/>
          <p:nvPr/>
        </p:nvPicPr>
        <p:blipFill rotWithShape="1">
          <a:blip r:embed="rId3">
            <a:alphaModFix/>
          </a:blip>
          <a:srcRect b="9943" l="0" r="0" t="16726"/>
          <a:stretch/>
        </p:blipFill>
        <p:spPr>
          <a:xfrm>
            <a:off x="392550" y="1117800"/>
            <a:ext cx="3675249" cy="3593426"/>
          </a:xfrm>
          <a:prstGeom prst="rect">
            <a:avLst/>
          </a:prstGeom>
          <a:noFill/>
          <a:ln>
            <a:noFill/>
          </a:ln>
        </p:spPr>
      </p:pic>
      <p:sp>
        <p:nvSpPr>
          <p:cNvPr id="76" name="Google Shape;76;p14"/>
          <p:cNvSpPr txBox="1"/>
          <p:nvPr/>
        </p:nvSpPr>
        <p:spPr>
          <a:xfrm>
            <a:off x="4407000" y="1168800"/>
            <a:ext cx="4182900" cy="34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This balloon represents an individual muscle fiber, and the pen inside represents a myofibril. There is also a little bit of water inside, this represents sarcoplasm. </a:t>
            </a:r>
            <a:endParaRPr sz="1800">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5"/>
          <p:cNvPicPr preferRelativeResize="0"/>
          <p:nvPr/>
        </p:nvPicPr>
        <p:blipFill rotWithShape="1">
          <a:blip r:embed="rId3">
            <a:alphaModFix/>
          </a:blip>
          <a:srcRect b="9943" l="0" r="0" t="12011"/>
          <a:stretch/>
        </p:blipFill>
        <p:spPr>
          <a:xfrm>
            <a:off x="4310728" y="437350"/>
            <a:ext cx="2606085" cy="2711875"/>
          </a:xfrm>
          <a:prstGeom prst="rect">
            <a:avLst/>
          </a:prstGeom>
          <a:noFill/>
          <a:ln>
            <a:noFill/>
          </a:ln>
        </p:spPr>
      </p:pic>
      <p:pic>
        <p:nvPicPr>
          <p:cNvPr id="82" name="Google Shape;82;p15"/>
          <p:cNvPicPr preferRelativeResize="0"/>
          <p:nvPr/>
        </p:nvPicPr>
        <p:blipFill rotWithShape="1">
          <a:blip r:embed="rId4">
            <a:alphaModFix/>
          </a:blip>
          <a:srcRect b="9943" l="0" r="0" t="16726"/>
          <a:stretch/>
        </p:blipFill>
        <p:spPr>
          <a:xfrm>
            <a:off x="464325" y="437350"/>
            <a:ext cx="2773601" cy="2711875"/>
          </a:xfrm>
          <a:prstGeom prst="rect">
            <a:avLst/>
          </a:prstGeom>
          <a:noFill/>
          <a:ln>
            <a:noFill/>
          </a:ln>
        </p:spPr>
      </p:pic>
      <p:sp>
        <p:nvSpPr>
          <p:cNvPr id="83" name="Google Shape;83;p15"/>
          <p:cNvSpPr/>
          <p:nvPr/>
        </p:nvSpPr>
        <p:spPr>
          <a:xfrm>
            <a:off x="3442225" y="1583138"/>
            <a:ext cx="664200" cy="420300"/>
          </a:xfrm>
          <a:prstGeom prst="rightArrow">
            <a:avLst>
              <a:gd fmla="val 50000" name="adj1"/>
              <a:gd fmla="val 50000" name="adj2"/>
            </a:avLst>
          </a:prstGeom>
          <a:solidFill>
            <a:srgbClr val="BB7BF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4" name="Google Shape;84;p15"/>
          <p:cNvSpPr txBox="1"/>
          <p:nvPr/>
        </p:nvSpPr>
        <p:spPr>
          <a:xfrm>
            <a:off x="464325" y="3250200"/>
            <a:ext cx="60000" cy="22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
        <p:nvSpPr>
          <p:cNvPr id="85" name="Google Shape;85;p15"/>
          <p:cNvSpPr txBox="1"/>
          <p:nvPr/>
        </p:nvSpPr>
        <p:spPr>
          <a:xfrm>
            <a:off x="544375" y="3450350"/>
            <a:ext cx="6544500" cy="13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
        <p:nvSpPr>
          <p:cNvPr id="86" name="Google Shape;86;p15"/>
          <p:cNvSpPr txBox="1"/>
          <p:nvPr/>
        </p:nvSpPr>
        <p:spPr>
          <a:xfrm>
            <a:off x="384225" y="3410325"/>
            <a:ext cx="6544500" cy="13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Myofibrillar</a:t>
            </a:r>
            <a:r>
              <a:rPr lang="en" sz="1800">
                <a:solidFill>
                  <a:schemeClr val="dk1"/>
                </a:solidFill>
                <a:latin typeface="Lato"/>
                <a:ea typeface="Lato"/>
                <a:cs typeface="Lato"/>
                <a:sym typeface="Lato"/>
              </a:rPr>
              <a:t> hypertrophy is the growth of muscle contraction parts, this is like adding more pens inside the balloon. This is achieved mostly through doing low repetitions of high weight exercises. This increases the contractile units within the muscle fiber, overall increasing your strength. </a:t>
            </a:r>
            <a:endParaRPr sz="1800">
              <a:solidFill>
                <a:schemeClr val="dk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6"/>
          <p:cNvPicPr preferRelativeResize="0"/>
          <p:nvPr/>
        </p:nvPicPr>
        <p:blipFill rotWithShape="1">
          <a:blip r:embed="rId3">
            <a:alphaModFix/>
          </a:blip>
          <a:srcRect b="9943" l="0" r="0" t="16726"/>
          <a:stretch/>
        </p:blipFill>
        <p:spPr>
          <a:xfrm>
            <a:off x="487557" y="368250"/>
            <a:ext cx="2742916" cy="2681851"/>
          </a:xfrm>
          <a:prstGeom prst="rect">
            <a:avLst/>
          </a:prstGeom>
          <a:noFill/>
          <a:ln>
            <a:noFill/>
          </a:ln>
        </p:spPr>
      </p:pic>
      <p:pic>
        <p:nvPicPr>
          <p:cNvPr id="92" name="Google Shape;92;p16"/>
          <p:cNvPicPr preferRelativeResize="0"/>
          <p:nvPr/>
        </p:nvPicPr>
        <p:blipFill rotWithShape="1">
          <a:blip r:embed="rId4">
            <a:alphaModFix/>
          </a:blip>
          <a:srcRect b="12040" l="0" r="0" t="22484"/>
          <a:stretch/>
        </p:blipFill>
        <p:spPr>
          <a:xfrm>
            <a:off x="3940025" y="368250"/>
            <a:ext cx="3072088" cy="2681851"/>
          </a:xfrm>
          <a:prstGeom prst="rect">
            <a:avLst/>
          </a:prstGeom>
          <a:noFill/>
          <a:ln>
            <a:noFill/>
          </a:ln>
        </p:spPr>
      </p:pic>
      <p:sp>
        <p:nvSpPr>
          <p:cNvPr id="93" name="Google Shape;93;p16"/>
          <p:cNvSpPr/>
          <p:nvPr/>
        </p:nvSpPr>
        <p:spPr>
          <a:xfrm>
            <a:off x="3318388" y="1448925"/>
            <a:ext cx="533700" cy="520500"/>
          </a:xfrm>
          <a:prstGeom prst="rightArrow">
            <a:avLst>
              <a:gd fmla="val 50000" name="adj1"/>
              <a:gd fmla="val 50000" name="adj2"/>
            </a:avLst>
          </a:prstGeom>
          <a:solidFill>
            <a:srgbClr val="BB7BF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4" name="Google Shape;94;p16"/>
          <p:cNvSpPr txBox="1"/>
          <p:nvPr/>
        </p:nvSpPr>
        <p:spPr>
          <a:xfrm>
            <a:off x="364250" y="3310250"/>
            <a:ext cx="6387600" cy="14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Sarcoplasmic hypertrophy is increased muscle glycogen storage, this is like adding more water to the balloon. This type of hypertrophy comes from doing high repetitions of lower-weight exercises. This increases the workload that myofibrils can perform, which adds muscle endurance. </a:t>
            </a:r>
            <a:endParaRPr sz="180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